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4" r:id="rId3"/>
    <p:sldId id="308" r:id="rId4"/>
    <p:sldId id="307" r:id="rId5"/>
    <p:sldId id="305" r:id="rId6"/>
    <p:sldId id="260" r:id="rId7"/>
    <p:sldId id="261" r:id="rId8"/>
    <p:sldId id="306" r:id="rId9"/>
    <p:sldId id="262" r:id="rId10"/>
    <p:sldId id="263" r:id="rId11"/>
    <p:sldId id="303" r:id="rId12"/>
    <p:sldId id="265" r:id="rId13"/>
    <p:sldId id="266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3" r:id="rId22"/>
    <p:sldId id="284" r:id="rId23"/>
    <p:sldId id="285" r:id="rId24"/>
    <p:sldId id="286" r:id="rId25"/>
    <p:sldId id="300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1" r:id="rId34"/>
    <p:sldId id="302" r:id="rId35"/>
    <p:sldId id="294" r:id="rId36"/>
    <p:sldId id="309" r:id="rId37"/>
    <p:sldId id="295" r:id="rId38"/>
    <p:sldId id="296" r:id="rId39"/>
    <p:sldId id="297" r:id="rId40"/>
    <p:sldId id="299" r:id="rId41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75BC-FABF-4F15-BFA8-0C47A3FF5E9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473B-BAD0-4CDD-AB76-210F7FB70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61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5F19-C146-4C7E-9D00-1BF1E9FD40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6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5F19-C146-4C7E-9D00-1BF1E9FD400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54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36A5-4FCC-4A79-9CFB-0D63BA91823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oko@sura.ru" TargetMode="External"/><Relationship Id="rId2" Type="http://schemas.openxmlformats.org/officeDocument/2006/relationships/hyperlink" Target="tel:884123486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проведение итогового сочинения (изложения)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232848" cy="15617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Шишканова Елена Николаевна,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РЦОИ по методическому сопровождению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привлекаемые к участию: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52" y="1437292"/>
            <a:ext cx="8229600" cy="50880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i="1" u="sng" dirty="0"/>
              <a:t>Ч</a:t>
            </a:r>
            <a:r>
              <a:rPr lang="ru-RU" sz="8000" i="1" u="sng" dirty="0" smtClean="0"/>
              <a:t>лены </a:t>
            </a:r>
            <a:r>
              <a:rPr lang="ru-RU" sz="8000" i="1" u="sng" dirty="0"/>
              <a:t>комиссии по </a:t>
            </a:r>
            <a:r>
              <a:rPr lang="ru-RU" sz="8000" i="1" u="sng" dirty="0" smtClean="0"/>
              <a:t>проведению</a:t>
            </a:r>
            <a:r>
              <a:rPr lang="ru-RU" sz="8000" dirty="0" smtClean="0"/>
              <a:t>:</a:t>
            </a:r>
          </a:p>
          <a:p>
            <a:pPr algn="just"/>
            <a:r>
              <a:rPr lang="ru-RU" sz="8000" dirty="0"/>
              <a:t>у</a:t>
            </a:r>
            <a:r>
              <a:rPr lang="ru-RU" sz="8000" dirty="0" smtClean="0"/>
              <a:t>частвующие в организации проведения;</a:t>
            </a:r>
          </a:p>
          <a:p>
            <a:pPr algn="just"/>
            <a:r>
              <a:rPr lang="ru-RU" sz="8000" dirty="0"/>
              <a:t>ответственный из числа членов комиссии по проведению итогового сочинения (изложения) за получение бланков и за передачу материалов в РЦОИ; </a:t>
            </a:r>
            <a:endParaRPr lang="ru-RU" sz="8000" dirty="0" smtClean="0"/>
          </a:p>
          <a:p>
            <a:pPr algn="just"/>
            <a:r>
              <a:rPr lang="ru-RU" sz="8000" dirty="0"/>
              <a:t>технический специалист;</a:t>
            </a:r>
          </a:p>
          <a:p>
            <a:pPr algn="just"/>
            <a:r>
              <a:rPr lang="ru-RU" sz="8000" dirty="0"/>
              <a:t>ассистенты для участников с ОВЗ, детей-инвалидов и инвалидов (при необходимости); </a:t>
            </a:r>
          </a:p>
          <a:p>
            <a:pPr algn="just"/>
            <a:r>
              <a:rPr lang="ru-RU" sz="8000" dirty="0"/>
              <a:t>дежурные;</a:t>
            </a:r>
          </a:p>
          <a:p>
            <a:pPr algn="just"/>
            <a:r>
              <a:rPr lang="ru-RU" sz="8000" dirty="0"/>
              <a:t>медицинские работники.</a:t>
            </a:r>
          </a:p>
          <a:p>
            <a:pPr marL="0" indent="0" algn="just">
              <a:buNone/>
            </a:pPr>
            <a:r>
              <a:rPr lang="ru-RU" sz="8000" i="1" u="sng" dirty="0" smtClean="0"/>
              <a:t>Члены </a:t>
            </a:r>
            <a:r>
              <a:rPr lang="ru-RU" sz="8000" i="1" u="sng" dirty="0"/>
              <a:t>(эксперты) комиссии по </a:t>
            </a:r>
            <a:r>
              <a:rPr lang="ru-RU" sz="8000" i="1" u="sng" dirty="0" smtClean="0"/>
              <a:t>проверке</a:t>
            </a:r>
            <a:r>
              <a:rPr lang="ru-RU" sz="8000" dirty="0" smtClean="0"/>
              <a:t>.</a:t>
            </a:r>
          </a:p>
          <a:p>
            <a:pPr marL="0" indent="0" algn="just">
              <a:buNone/>
            </a:pPr>
            <a:endParaRPr lang="ru-RU" sz="8000" dirty="0"/>
          </a:p>
          <a:p>
            <a:pPr marL="0" indent="0" algn="just">
              <a:buNone/>
            </a:pPr>
            <a:r>
              <a:rPr lang="ru-RU" sz="8000" b="1" dirty="0" smtClean="0"/>
              <a:t>Могут </a:t>
            </a:r>
            <a:r>
              <a:rPr lang="ru-RU" sz="8000" b="1" dirty="0"/>
              <a:t>присутствовать:</a:t>
            </a:r>
          </a:p>
          <a:p>
            <a:pPr algn="just">
              <a:buFontTx/>
              <a:buChar char="-"/>
            </a:pPr>
            <a:r>
              <a:rPr lang="ru-RU" sz="8000" dirty="0"/>
              <a:t>общественные наблюдатели;</a:t>
            </a:r>
          </a:p>
          <a:p>
            <a:pPr algn="just">
              <a:buFontTx/>
              <a:buChar char="-"/>
            </a:pPr>
            <a:r>
              <a:rPr lang="ru-RU" sz="8000" dirty="0"/>
              <a:t>представители средств массовой информации;</a:t>
            </a:r>
          </a:p>
          <a:p>
            <a:pPr algn="just">
              <a:buFontTx/>
              <a:buChar char="-"/>
            </a:pPr>
            <a:r>
              <a:rPr lang="ru-RU" sz="8000" dirty="0"/>
              <a:t>д</a:t>
            </a:r>
            <a:r>
              <a:rPr lang="ru-RU" sz="8000" dirty="0" smtClean="0"/>
              <a:t>олжностные </a:t>
            </a:r>
            <a:r>
              <a:rPr lang="ru-RU" sz="8000" dirty="0"/>
              <a:t>лица </a:t>
            </a:r>
            <a:r>
              <a:rPr lang="ru-RU" sz="8000" dirty="0" err="1"/>
              <a:t>Рособрнадзора</a:t>
            </a:r>
            <a:r>
              <a:rPr lang="ru-RU" sz="8000" dirty="0"/>
              <a:t>, </a:t>
            </a:r>
            <a:r>
              <a:rPr lang="ru-RU" sz="8000" dirty="0" smtClean="0"/>
              <a:t>МО </a:t>
            </a:r>
            <a:r>
              <a:rPr lang="ru-RU" sz="8000" dirty="0" smtClean="0"/>
              <a:t>ПО.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10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 рабочем столе участников </a:t>
            </a:r>
            <a:br>
              <a:rPr lang="ru-RU" sz="3200" b="1" dirty="0" smtClean="0"/>
            </a:br>
            <a:r>
              <a:rPr lang="ru-RU" sz="3200" b="1" dirty="0" smtClean="0"/>
              <a:t>могут находиться: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р</a:t>
            </a:r>
            <a:r>
              <a:rPr lang="ru-RU" sz="2400" dirty="0" smtClean="0"/>
              <a:t>учка (</a:t>
            </a:r>
            <a:r>
              <a:rPr lang="ru-RU" sz="2400" dirty="0" err="1" smtClean="0"/>
              <a:t>гелевая</a:t>
            </a:r>
            <a:r>
              <a:rPr lang="ru-RU" sz="2400" dirty="0" smtClean="0"/>
              <a:t> с чернилами </a:t>
            </a:r>
            <a:r>
              <a:rPr lang="ru-RU" sz="2400" u="sng" dirty="0" smtClean="0"/>
              <a:t>черного</a:t>
            </a:r>
            <a:r>
              <a:rPr lang="ru-RU" sz="2400" dirty="0" smtClean="0"/>
              <a:t> цвета)</a:t>
            </a:r>
          </a:p>
          <a:p>
            <a:pPr algn="just"/>
            <a:r>
              <a:rPr lang="ru-RU" sz="2400" dirty="0"/>
              <a:t>д</a:t>
            </a:r>
            <a:r>
              <a:rPr lang="ru-RU" sz="2400" dirty="0" smtClean="0"/>
              <a:t>окумент, удостоверяющий личность</a:t>
            </a:r>
          </a:p>
          <a:p>
            <a:pPr algn="just"/>
            <a:r>
              <a:rPr lang="ru-RU" sz="2400" dirty="0"/>
              <a:t>о</a:t>
            </a:r>
            <a:r>
              <a:rPr lang="ru-RU" sz="2400" dirty="0" smtClean="0"/>
              <a:t>рфографический словарь для участников итогового </a:t>
            </a:r>
            <a:r>
              <a:rPr lang="ru-RU" sz="2400" u="sng" dirty="0" smtClean="0"/>
              <a:t>сочинения</a:t>
            </a:r>
            <a:r>
              <a:rPr lang="ru-RU" sz="2400" dirty="0" smtClean="0"/>
              <a:t>, выданный по месту проведения</a:t>
            </a:r>
          </a:p>
          <a:p>
            <a:pPr algn="just"/>
            <a:r>
              <a:rPr lang="ru-RU" sz="2400" dirty="0" smtClean="0"/>
              <a:t>орфографический и толковый словари для участников итогового </a:t>
            </a:r>
            <a:r>
              <a:rPr lang="ru-RU" sz="2400" u="sng" dirty="0" smtClean="0"/>
              <a:t>изложения</a:t>
            </a:r>
            <a:r>
              <a:rPr lang="ru-RU" sz="2400" dirty="0" smtClean="0"/>
              <a:t>, выданные по месту проведения</a:t>
            </a:r>
          </a:p>
          <a:p>
            <a:pPr algn="just"/>
            <a:r>
              <a:rPr lang="ru-RU" sz="2400" dirty="0"/>
              <a:t>и</a:t>
            </a:r>
            <a:r>
              <a:rPr lang="ru-RU" sz="2400" dirty="0" smtClean="0"/>
              <a:t>нструкция для участников</a:t>
            </a:r>
          </a:p>
          <a:p>
            <a:pPr algn="just"/>
            <a:r>
              <a:rPr lang="ru-RU" sz="2400" dirty="0"/>
              <a:t>л</a:t>
            </a:r>
            <a:r>
              <a:rPr lang="ru-RU" sz="2400" dirty="0" smtClean="0"/>
              <a:t>исты бумаги для черновиков,  выданные по месту проведения</a:t>
            </a:r>
          </a:p>
          <a:p>
            <a:pPr algn="just"/>
            <a:r>
              <a:rPr lang="ru-RU" sz="2400" u="sng" dirty="0"/>
              <a:t>к</a:t>
            </a:r>
            <a:r>
              <a:rPr lang="ru-RU" sz="2400" u="sng" dirty="0" smtClean="0"/>
              <a:t>омплект</a:t>
            </a:r>
            <a:r>
              <a:rPr lang="ru-RU" sz="2400" dirty="0" smtClean="0"/>
              <a:t>: бланк регистрации, бланк записи (дополнительный бланк записи при необходимости)</a:t>
            </a:r>
          </a:p>
          <a:p>
            <a:pPr algn="just"/>
            <a:r>
              <a:rPr lang="ru-RU" sz="2400" dirty="0" smtClean="0"/>
              <a:t>лекарства и питание (при необходимости)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пециальные технические средства (для участников с ОВЗ, детей-инвалидов, инвалидов; при необходимости)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978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Проведение итогового сочинения (изложения)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с 09.00</a:t>
            </a:r>
          </a:p>
          <a:p>
            <a:pPr marL="457200" indent="-457200" algn="just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Рассадка по одному человеку за рабочий стол в произвольном порядке</a:t>
            </a:r>
          </a:p>
          <a:p>
            <a:pPr marL="457200" indent="-457200" algn="just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присутствуют не менее двух членов комиссии по проведению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выдаётся бланк регистрации, двусторонний бланк записи, черновик, орфографический (или толковый – для изложения) словарь, инструкция</a:t>
            </a:r>
          </a:p>
          <a:p>
            <a:pPr marL="457200" indent="-457200" algn="just"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10.00</a:t>
            </a:r>
          </a:p>
          <a:p>
            <a:pPr marL="457200" indent="-457200" algn="just"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двух частей</a:t>
            </a:r>
          </a:p>
          <a:p>
            <a:pPr marL="457200" indent="-457200" algn="just"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09.45, член комиссии ОО принимает у руководителя темы сочинений (текст изложения)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504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Проведение итогового сочинения (изложения)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10.00 – вторая часть инструктажа</a:t>
            </a:r>
          </a:p>
          <a:p>
            <a:r>
              <a:rPr lang="ru-RU" dirty="0"/>
              <a:t>Заполнение регистрационных полей, проверка правильности и полноты заполнения бланков</a:t>
            </a:r>
          </a:p>
          <a:p>
            <a:r>
              <a:rPr lang="ru-RU" dirty="0"/>
              <a:t>Фиксация времени начала и окончания написания сочинения (изложения) на доске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48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0"/>
            <a:ext cx="8173843" cy="2219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0" y="2219093"/>
            <a:ext cx="8232803" cy="219296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" y="4575932"/>
            <a:ext cx="8232802" cy="187424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169208" y="1514008"/>
            <a:ext cx="2407471" cy="705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1293" y="3807503"/>
            <a:ext cx="2450891" cy="69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91331" y="5893654"/>
            <a:ext cx="2608290" cy="556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55126" y="6369542"/>
            <a:ext cx="224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Дублирует член комиссии по проведению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6" y="0"/>
            <a:ext cx="8173843" cy="2219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2" y="2253377"/>
            <a:ext cx="8280695" cy="222383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6" y="4640339"/>
            <a:ext cx="8091603" cy="187424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64424" y="1779932"/>
            <a:ext cx="870991" cy="384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91610" y="3427079"/>
            <a:ext cx="867309" cy="422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07086" y="5586292"/>
            <a:ext cx="808264" cy="453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1695" y="3365295"/>
            <a:ext cx="167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Обязательно для заполнения участником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971570" y="2253377"/>
            <a:ext cx="7684" cy="1173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93761" y="3590204"/>
            <a:ext cx="1913325" cy="48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35415" y="4510528"/>
            <a:ext cx="2317882" cy="1191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4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434" y="332656"/>
            <a:ext cx="5405132" cy="658232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43738" y="1513956"/>
            <a:ext cx="3803597" cy="937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9502" y="1663230"/>
            <a:ext cx="165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Тема!!!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20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иметь при </a:t>
            </a:r>
            <a:r>
              <a:rPr lang="ru-RU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br>
              <a:rPr lang="ru-RU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(участникам и членам комиссии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</a:rPr>
              <a:t/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</a:rPr>
            </a:b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4046"/>
            <a:ext cx="7886700" cy="4722917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фото, аудио и видеоаппаратуру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</a:p>
          <a:p>
            <a:pPr algn="just"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литературных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</a:p>
          <a:p>
            <a:pPr algn="just"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участникам</a:t>
            </a:r>
          </a:p>
          <a:p>
            <a:pPr algn="just">
              <a:defRPr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проведения </a:t>
            </a:r>
            <a:r>
              <a:rPr lang="ru-RU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30 и 5 минут - объявление о скором завершении написания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поле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БР «Количество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записи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в бланках записи поля: «Лист №…»,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«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области бланка записи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ИС-05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собранных бланков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отчетных форм руководителю ОО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производит копирование бланков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передает </a:t>
            </a:r>
            <a:r>
              <a:rPr lang="ru-RU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бланков на проверку экспертам комиссии ОО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1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0"/>
            <a:ext cx="8173843" cy="2219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" y="2219093"/>
            <a:ext cx="8165744" cy="219296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" y="4575932"/>
            <a:ext cx="8091603" cy="1874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6508" y="1782696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0 0 2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8212" y="3028180"/>
            <a:ext cx="69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0 0 1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17136" y="5221146"/>
            <a:ext cx="84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0 0 2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7617" y="3119718"/>
            <a:ext cx="172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Заполняется членом комиссии по проведению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657600" y="2120793"/>
            <a:ext cx="1728908" cy="907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1"/>
          </p:cNvCxnSpPr>
          <p:nvPr/>
        </p:nvCxnSpPr>
        <p:spPr>
          <a:xfrm flipV="1">
            <a:off x="4387583" y="3228235"/>
            <a:ext cx="1200629" cy="55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02951" y="4073504"/>
            <a:ext cx="1185261" cy="1055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02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Особенности итогового сочинения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Изменился подход к формированию комплектов тем</a:t>
            </a:r>
          </a:p>
          <a:p>
            <a:r>
              <a:rPr lang="ru-RU" dirty="0" smtClean="0"/>
              <a:t>Формируется закрытый банк тем на основе тем, использованных в прошлые годы</a:t>
            </a:r>
          </a:p>
          <a:p>
            <a:r>
              <a:rPr lang="ru-RU" dirty="0" smtClean="0"/>
              <a:t>Расширяются возможности выбора темы</a:t>
            </a:r>
          </a:p>
          <a:p>
            <a:pPr>
              <a:buNone/>
            </a:pPr>
            <a:r>
              <a:rPr lang="ru-RU" sz="2400" dirty="0" smtClean="0"/>
              <a:t>1.2.</a:t>
            </a:r>
            <a:r>
              <a:rPr lang="ru-RU" dirty="0" smtClean="0"/>
              <a:t> </a:t>
            </a:r>
            <a:r>
              <a:rPr lang="ru-RU" sz="2400" i="1" dirty="0" smtClean="0"/>
              <a:t>Духовно-нравственные ориентиры в жизни человека</a:t>
            </a:r>
          </a:p>
          <a:p>
            <a:pPr>
              <a:buNone/>
            </a:pPr>
            <a:r>
              <a:rPr lang="ru-RU" sz="2400" i="1" dirty="0" smtClean="0"/>
              <a:t>3.4. Семья, общество, Отечество в жизни человека</a:t>
            </a:r>
          </a:p>
          <a:p>
            <a:pPr>
              <a:buNone/>
            </a:pPr>
            <a:r>
              <a:rPr lang="ru-RU" sz="2400" i="1" dirty="0" smtClean="0"/>
              <a:t>5.6. Природа и культура в жизни человека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43181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08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оценивании </a:t>
            </a:r>
            <a:b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48" y="1394085"/>
            <a:ext cx="7825802" cy="5164112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 altLang="ru-RU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Требование №1</a:t>
            </a:r>
            <a:r>
              <a:rPr lang="ru-RU" alt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«Объем итогового сочинения»</a:t>
            </a:r>
          </a:p>
          <a:p>
            <a:pPr marL="0" indent="0" algn="just">
              <a:buNone/>
              <a:defRPr/>
            </a:pPr>
            <a:r>
              <a:rPr lang="ru-RU" alt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рекомендуемое количество слов – от 350</a:t>
            </a:r>
          </a:p>
          <a:p>
            <a:pPr marL="0" indent="0" algn="just">
              <a:buNone/>
              <a:defRPr/>
            </a:pPr>
            <a:r>
              <a:rPr lang="ru-RU" alt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(менее 250 – «незачет», «незачет» работы в целом</a:t>
            </a:r>
            <a:r>
              <a:rPr lang="ru-RU" alt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just">
              <a:defRPr/>
            </a:pPr>
            <a:r>
              <a:rPr lang="ru-RU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Требование №1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«Объем итогового изложения»</a:t>
            </a:r>
          </a:p>
          <a:p>
            <a:pPr marL="0" indent="0" algn="just">
              <a:buNone/>
              <a:defRPr/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рекомендуемое количество слов – 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200</a:t>
            </a:r>
            <a:endParaRPr 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(менее 150 – «незачет», «незачет» работы в целом)</a:t>
            </a:r>
          </a:p>
          <a:p>
            <a:pPr algn="just">
              <a:defRPr/>
            </a:pPr>
            <a:r>
              <a:rPr lang="ru-RU" altLang="ru-RU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Требование №</a:t>
            </a:r>
            <a:r>
              <a:rPr lang="ru-RU" altLang="ru-RU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2:</a:t>
            </a:r>
            <a:r>
              <a:rPr lang="ru-RU" alt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«Самостоятельность написания итогового </a:t>
            </a:r>
            <a:r>
              <a:rPr lang="ru-RU" alt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сочинения (изложения)»</a:t>
            </a:r>
            <a:endParaRPr lang="ru-RU" alt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ru-RU" alt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(несамостоятельность написания – «незачет», «незачет» работы в целом)</a:t>
            </a:r>
          </a:p>
        </p:txBody>
      </p:sp>
    </p:spTree>
    <p:extLst>
      <p:ext uri="{BB962C8B-B14F-4D97-AF65-F5344CB8AC3E}">
        <p14:creationId xmlns="" xmlns:p14="http://schemas.microsoft.com/office/powerpoint/2010/main" val="25630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36" y="1154242"/>
            <a:ext cx="7960714" cy="10506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</a:t>
            </a:r>
            <a:b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необходимо иметь положительный результат по трем критериям:</a:t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критериям №1 и №2 – в обязательном порядке,</a:t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«зачет» по одному из оставшихся критериев.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3479581"/>
              </p:ext>
            </p:extLst>
          </p:nvPr>
        </p:nvGraphicFramePr>
        <p:xfrm>
          <a:off x="727023" y="2420889"/>
          <a:ext cx="7788328" cy="416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164"/>
                <a:gridCol w="3894164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Сочинение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Изложение</a:t>
                      </a:r>
                      <a:endParaRPr lang="ru-RU" dirty="0"/>
                    </a:p>
                  </a:txBody>
                  <a:tcPr/>
                </a:tc>
              </a:tr>
              <a:tr h="664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Соответствие теме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Содержание изложения 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49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Аргументация. Привлечение литературного материала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Логичность изложения 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49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Композиция и логика рассуждения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Использование элементов стиля исходного текста 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339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Качество письменной речи 	</a:t>
                      </a:r>
                    </a:p>
                    <a:p>
                      <a:pPr algn="ctr"/>
                      <a:endParaRPr lang="ru-RU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Грамотность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52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6840"/>
            <a:ext cx="7886700" cy="822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Заполнение поля</a:t>
            </a:r>
            <a:br>
              <a:rPr lang="ru-RU" sz="3100" b="1" dirty="0" smtClean="0"/>
            </a:br>
            <a:r>
              <a:rPr lang="ru-RU" sz="3100" b="1" dirty="0" smtClean="0"/>
              <a:t> «Требования к сочинению (изложению)»</a:t>
            </a:r>
            <a:endParaRPr lang="ru-RU" sz="31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90" y="1291816"/>
            <a:ext cx="8504819" cy="427706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04242" y="2712464"/>
            <a:ext cx="4810205" cy="38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11172" y="2312354"/>
            <a:ext cx="254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 проверяются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6840"/>
            <a:ext cx="7886700" cy="822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Заполнение поля </a:t>
            </a:r>
            <a:br>
              <a:rPr lang="ru-RU" sz="3100" b="1" dirty="0" smtClean="0"/>
            </a:br>
            <a:r>
              <a:rPr lang="ru-RU" sz="3100" b="1" dirty="0" smtClean="0"/>
              <a:t>«Требования к сочинению (изложению)»</a:t>
            </a:r>
            <a:endParaRPr lang="ru-RU" sz="31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7886700" cy="419446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709237" y="2589519"/>
            <a:ext cx="1897956" cy="29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09237" y="2128477"/>
            <a:ext cx="205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проверяются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2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6840"/>
            <a:ext cx="7886700" cy="822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Заполнение поля </a:t>
            </a:r>
            <a:br>
              <a:rPr lang="ru-RU" sz="3100" b="1" dirty="0" smtClean="0"/>
            </a:br>
            <a:r>
              <a:rPr lang="ru-RU" sz="3100" b="1" dirty="0" smtClean="0"/>
              <a:t>«Результаты оценивания сочинения (изложения)»</a:t>
            </a:r>
            <a:endParaRPr lang="ru-RU" sz="31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4824"/>
            <a:ext cx="7886700" cy="4158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Заполнение поля «Результаты оценивания сочинения (изложения)»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Если по критерию №1 выставлен «незачет», то итоговое сочинение (изложение) по критериям №№2-5 не проверяется (во все клетки выставляется «незачет»)</a:t>
            </a:r>
          </a:p>
          <a:p>
            <a:pPr algn="just"/>
            <a:r>
              <a:rPr lang="ru-RU" sz="2400" dirty="0" smtClean="0"/>
              <a:t>Если по критерию №1 выставлен «зачет», а по критерию №2 - «незачет», то по критериям №№3-5 работа не проверяется (в соответствующие клетки выставляется «незачет»)</a:t>
            </a:r>
          </a:p>
          <a:p>
            <a:pPr algn="just"/>
            <a:r>
              <a:rPr lang="ru-RU" sz="2400" dirty="0" smtClean="0"/>
              <a:t>Во всех остальных случаях итоговое сочинение (изложение) проверяется </a:t>
            </a:r>
            <a:r>
              <a:rPr lang="ru-RU" sz="2400" u="sng" dirty="0" smtClean="0"/>
              <a:t>по всем пяти критериям</a:t>
            </a:r>
            <a:r>
              <a:rPr lang="ru-RU" sz="2400" dirty="0" smtClean="0"/>
              <a:t>!!!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9386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6840"/>
            <a:ext cx="7886700" cy="822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Заполнение поля </a:t>
            </a:r>
            <a:br>
              <a:rPr lang="ru-RU" sz="3100" b="1" dirty="0" smtClean="0"/>
            </a:br>
            <a:r>
              <a:rPr lang="ru-RU" sz="3100" b="1" dirty="0" smtClean="0"/>
              <a:t>«Результаты оценивания сочинения (изложения)»</a:t>
            </a:r>
            <a:endParaRPr lang="ru-RU" sz="31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40" y="1196752"/>
            <a:ext cx="7886700" cy="41458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338252" y="2374366"/>
            <a:ext cx="299677" cy="622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9990" y="4287691"/>
            <a:ext cx="215153" cy="307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7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571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Если участник удален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979674"/>
            <a:ext cx="7886700" cy="41725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58460" y="1813430"/>
            <a:ext cx="4741048" cy="1114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21654" y="5455664"/>
            <a:ext cx="593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Бланки не проверяются, но сканируются.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571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Если участник не завершил написание сочинения (изложения)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49476"/>
            <a:ext cx="7886700" cy="415131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681727" y="2097741"/>
            <a:ext cx="4902413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0182" y="5709237"/>
            <a:ext cx="6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Бланки не проверяются, но сканируются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6" y="101515"/>
            <a:ext cx="7886700" cy="10023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Отчетные формы: Акт 14-01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1492396"/>
              </p:ext>
            </p:extLst>
          </p:nvPr>
        </p:nvGraphicFramePr>
        <p:xfrm>
          <a:off x="1526994" y="1103870"/>
          <a:ext cx="5628969" cy="4920920"/>
        </p:xfrm>
        <a:graphic>
          <a:graphicData uri="http://schemas.openxmlformats.org/drawingml/2006/table">
            <a:tbl>
              <a:tblPr/>
              <a:tblGrid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100120"/>
                <a:gridCol w="42086"/>
                <a:gridCol w="58034"/>
                <a:gridCol w="100120"/>
                <a:gridCol w="100120"/>
                <a:gridCol w="100120"/>
                <a:gridCol w="122369"/>
                <a:gridCol w="100120"/>
                <a:gridCol w="100120"/>
                <a:gridCol w="100120"/>
                <a:gridCol w="100120"/>
                <a:gridCol w="100120"/>
                <a:gridCol w="100120"/>
              </a:tblGrid>
              <a:tr h="1918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87">
                <a:tc gridSpan="57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Итоговое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сочинение                             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84">
                <a:tc gridSpan="57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 приёмки-передачи экзаменационных материалов в ОО/ОМСУ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31">
                <a:tc gridSpan="57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 ОО/АТЕ</a:t>
                      </a:r>
                    </a:p>
                  </a:txBody>
                  <a:tcPr marL="8343" marR="8343" marT="83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ПЕРЕДАЧА МАТЕРИАЛОВ В ОО/ОМСУ</a:t>
                      </a: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Комплекты экзаменационных бланков для сочинения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Бланки записи (дополнительные)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84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9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МАТЕРИАЛОВ ИЗ ОО/ОМСУ</a:t>
                      </a: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Комплекты экзаменационных бланков для сочинения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Неиспользованные комплекты экзаменационных бланков для сочинения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Испорченные комплекты экзаменационных бланков для сочинения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Использованные бланки записи (дополнительные)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Неиспользованные бланки записи (дополнительные)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Испорченные бланки записи (дополнительные)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Акты на замену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Ведомость проведения итогового сочинения (форма ИС-05)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аудиторий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Протокол проверки итогового сочинения (форма ИС-06)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количеству экспертов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Ведомость коррекции персональных данных участников итогового сочинения (форма ИС-07)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 смене документа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Акты о досрочном завершении (форма ИС-08)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343" marR="8343" marT="834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43" marR="8343" marT="83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Акты об удалении участника итогового сочинения (форма ИС-09)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3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Особенности итогового изложения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 smtClean="0"/>
              <a:t>Более 300 текстов , разработанных в 2014-2022 годах</a:t>
            </a:r>
          </a:p>
          <a:p>
            <a:r>
              <a:rPr lang="ru-RU" dirty="0" smtClean="0"/>
              <a:t>Три раздела:</a:t>
            </a:r>
          </a:p>
          <a:p>
            <a:pPr>
              <a:buNone/>
            </a:pPr>
            <a:r>
              <a:rPr lang="ru-RU" sz="2400" i="1" dirty="0" smtClean="0"/>
              <a:t>1. Нравственные ценности</a:t>
            </a:r>
          </a:p>
          <a:p>
            <a:pPr>
              <a:buNone/>
            </a:pPr>
            <a:r>
              <a:rPr lang="ru-RU" sz="2400" i="1" dirty="0" smtClean="0"/>
              <a:t>2. Мир природы</a:t>
            </a:r>
          </a:p>
          <a:p>
            <a:pPr>
              <a:buNone/>
            </a:pPr>
            <a:r>
              <a:rPr lang="ru-RU" sz="2400" i="1" dirty="0" smtClean="0"/>
              <a:t>3. Страницы истории</a:t>
            </a:r>
          </a:p>
          <a:p>
            <a:pPr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431813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6" y="101515"/>
            <a:ext cx="7886700" cy="10023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Отчетные формы: Акт 14-01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6614831"/>
              </p:ext>
            </p:extLst>
          </p:nvPr>
        </p:nvGraphicFramePr>
        <p:xfrm>
          <a:off x="1785918" y="857228"/>
          <a:ext cx="5628580" cy="5859634"/>
        </p:xfrm>
        <a:graphic>
          <a:graphicData uri="http://schemas.openxmlformats.org/drawingml/2006/table">
            <a:tbl>
              <a:tblPr/>
              <a:tblGrid>
                <a:gridCol w="99046"/>
                <a:gridCol w="99046"/>
                <a:gridCol w="31999"/>
                <a:gridCol w="82824"/>
                <a:gridCol w="99046"/>
                <a:gridCol w="99046"/>
                <a:gridCol w="99046"/>
                <a:gridCol w="38598"/>
                <a:gridCol w="87862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31999"/>
                <a:gridCol w="83850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99046"/>
                <a:gridCol w="121056"/>
                <a:gridCol w="99046"/>
                <a:gridCol w="99046"/>
                <a:gridCol w="99046"/>
                <a:gridCol w="99046"/>
                <a:gridCol w="99046"/>
                <a:gridCol w="99046"/>
              </a:tblGrid>
              <a:tr h="2857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0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ПО УЧАСТНИКАМ </a:t>
                      </a: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выпускников текущего года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выпускников текущего года, писавших сочинение 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выпускников текущего года, не явившихся на сочинение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организаций среднего профессионального образования 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выпускников прошлых лет 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СПО и ВПЛ, не явившихся на сочинение 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закончило по уважительной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причине 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Удалено 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получивших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"зачет"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получивших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незачет« </a:t>
                      </a: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1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____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2____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3____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4____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98"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5____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48"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участников, выбравших тему № 6____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693"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075"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СДАЛ: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Директор РЦОИ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ПРИНЯЛ: </a:t>
                      </a: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Фадеева Т.М.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72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(подпись)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(подпись)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72"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34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075"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СДАЛ: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8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ПРИНЯЛ: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 методист РЦОИ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72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(подпись)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(подпись)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(ФИО)</a:t>
                      </a: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72"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7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599" marR="6599" marT="6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6" y="101515"/>
            <a:ext cx="7886700" cy="10023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Отчетные формы: ИС-05</a:t>
            </a:r>
            <a:endParaRPr lang="ru-RU" sz="32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468724" y="914399"/>
          <a:ext cx="8160442" cy="5262563"/>
        </p:xfrm>
        <a:graphic>
          <a:graphicData uri="http://schemas.openxmlformats.org/drawingml/2006/table">
            <a:tbl>
              <a:tblPr/>
              <a:tblGrid>
                <a:gridCol w="192523"/>
                <a:gridCol w="40454"/>
                <a:gridCol w="190192"/>
                <a:gridCol w="70928"/>
                <a:gridCol w="111460"/>
                <a:gridCol w="40454"/>
                <a:gridCol w="50873"/>
                <a:gridCol w="40454"/>
                <a:gridCol w="189145"/>
                <a:gridCol w="189145"/>
                <a:gridCol w="189145"/>
                <a:gridCol w="40454"/>
                <a:gridCol w="70928"/>
                <a:gridCol w="220590"/>
                <a:gridCol w="233052"/>
                <a:gridCol w="220590"/>
                <a:gridCol w="233052"/>
                <a:gridCol w="151991"/>
                <a:gridCol w="50664"/>
                <a:gridCol w="222921"/>
                <a:gridCol w="111460"/>
                <a:gridCol w="50873"/>
                <a:gridCol w="50873"/>
                <a:gridCol w="243185"/>
                <a:gridCol w="597830"/>
                <a:gridCol w="273583"/>
                <a:gridCol w="516770"/>
                <a:gridCol w="516770"/>
                <a:gridCol w="567433"/>
                <a:gridCol w="50873"/>
                <a:gridCol w="175634"/>
                <a:gridCol w="189145"/>
                <a:gridCol w="151991"/>
                <a:gridCol w="40454"/>
                <a:gridCol w="425575"/>
                <a:gridCol w="70928"/>
                <a:gridCol w="151991"/>
                <a:gridCol w="189145"/>
                <a:gridCol w="111460"/>
                <a:gridCol w="70928"/>
                <a:gridCol w="111460"/>
                <a:gridCol w="70928"/>
                <a:gridCol w="111460"/>
                <a:gridCol w="70928"/>
                <a:gridCol w="189145"/>
                <a:gridCol w="189145"/>
                <a:gridCol w="111460"/>
              </a:tblGrid>
              <a:tr h="18114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(регион)</a:t>
                      </a:r>
                    </a:p>
                  </a:txBody>
                  <a:tcPr marL="8811" marR="8811" marT="88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МСУ)</a:t>
                      </a:r>
                    </a:p>
                  </a:txBody>
                  <a:tcPr marL="8811" marR="8811" marT="88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ОО(места проведения)</a:t>
                      </a:r>
                    </a:p>
                  </a:txBody>
                  <a:tcPr marL="8811" marR="8811" marT="88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(вид работы)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(дата пров.: число-месяц-год)</a:t>
                      </a:r>
                    </a:p>
                  </a:txBody>
                  <a:tcPr marL="8811" marR="8811" marT="88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49">
                <a:tc gridSpan="47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4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7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 -</a:t>
                      </a:r>
                    </a:p>
                  </a:txBody>
                  <a:tcPr marL="8811" marR="8811" marT="88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2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формы)</a:t>
                      </a:r>
                    </a:p>
                  </a:txBody>
                  <a:tcPr marL="8811" marR="8811" marT="88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4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(наименование отчета)</a:t>
                      </a:r>
                    </a:p>
                  </a:txBody>
                  <a:tcPr marL="8811" marR="8811" marT="88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49">
                <a:tc gridSpan="47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447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Участники в учебном кабинете ОО (месте проведения)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Удален с итогового сочинения (изложения)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закончил написание итогового сочинения (изложения)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Материалы, полученные от участника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Номер темы (текста) итогового сочинения (изложения)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Подпись участника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4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Бланк регистрации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Бланки записи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545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Фамилия Имя Отчество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Документ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Сдавал в устной форме (ОВЗ)</a:t>
                      </a:r>
                    </a:p>
                  </a:txBody>
                  <a:tcPr marL="8811" marR="8811" marT="881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29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Серия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Номер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49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00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11" marR="8811" marT="88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3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2" y="172886"/>
            <a:ext cx="7886700" cy="829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Отчетная форма: ИС-06</a:t>
            </a:r>
            <a:endParaRPr lang="ru-RU" sz="32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922085" y="1002247"/>
          <a:ext cx="7115754" cy="5208836"/>
        </p:xfrm>
        <a:graphic>
          <a:graphicData uri="http://schemas.openxmlformats.org/drawingml/2006/table">
            <a:tbl>
              <a:tblPr/>
              <a:tblGrid>
                <a:gridCol w="71072"/>
                <a:gridCol w="39363"/>
                <a:gridCol w="166837"/>
                <a:gridCol w="62188"/>
                <a:gridCol w="97724"/>
                <a:gridCol w="39363"/>
                <a:gridCol w="48521"/>
                <a:gridCol w="39363"/>
                <a:gridCol w="165836"/>
                <a:gridCol w="165836"/>
                <a:gridCol w="165836"/>
                <a:gridCol w="39363"/>
                <a:gridCol w="62188"/>
                <a:gridCol w="193490"/>
                <a:gridCol w="204334"/>
                <a:gridCol w="204334"/>
                <a:gridCol w="204334"/>
                <a:gridCol w="204334"/>
                <a:gridCol w="133260"/>
                <a:gridCol w="62188"/>
                <a:gridCol w="97724"/>
                <a:gridCol w="48521"/>
                <a:gridCol w="48521"/>
                <a:gridCol w="328710"/>
                <a:gridCol w="651498"/>
                <a:gridCol w="414588"/>
                <a:gridCol w="379052"/>
                <a:gridCol w="435318"/>
                <a:gridCol w="133260"/>
                <a:gridCol w="133260"/>
                <a:gridCol w="97724"/>
                <a:gridCol w="165836"/>
                <a:gridCol w="165836"/>
                <a:gridCol w="97724"/>
                <a:gridCol w="133260"/>
                <a:gridCol w="133260"/>
                <a:gridCol w="133260"/>
                <a:gridCol w="39363"/>
                <a:gridCol w="97724"/>
                <a:gridCol w="62188"/>
                <a:gridCol w="62188"/>
                <a:gridCol w="39363"/>
                <a:gridCol w="62188"/>
                <a:gridCol w="189527"/>
                <a:gridCol w="62188"/>
                <a:gridCol w="39363"/>
                <a:gridCol w="62188"/>
                <a:gridCol w="165836"/>
                <a:gridCol w="204334"/>
                <a:gridCol w="62188"/>
              </a:tblGrid>
              <a:tr h="381182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2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(регион)</a:t>
                      </a:r>
                    </a:p>
                  </a:txBody>
                  <a:tcPr marL="7701" marR="7701" marT="77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МСУ)</a:t>
                      </a:r>
                    </a:p>
                  </a:txBody>
                  <a:tcPr marL="7701" marR="7701" marT="77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ОО(места проведения)</a:t>
                      </a:r>
                    </a:p>
                  </a:txBody>
                  <a:tcPr marL="7701" marR="7701" marT="77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работы</a:t>
                      </a:r>
                    </a:p>
                  </a:txBody>
                  <a:tcPr marL="7701" marR="7701" marT="77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(дата пров.: число-месяц-год)</a:t>
                      </a:r>
                    </a:p>
                  </a:txBody>
                  <a:tcPr marL="7701" marR="7701" marT="770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88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Протокол проверки итогового сочинения (изложения)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 -</a:t>
                      </a:r>
                    </a:p>
                  </a:txBody>
                  <a:tcPr marL="7701" marR="7701" marT="770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(код формы)</a:t>
                      </a:r>
                    </a:p>
                  </a:txBody>
                  <a:tcPr marL="7701" marR="7701" marT="7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(наименование формы)</a:t>
                      </a:r>
                    </a:p>
                  </a:txBody>
                  <a:tcPr marL="7701" marR="7701" marT="7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288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5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ФИО участника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Серия документа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Номер документа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Сдавал в устной форме *</a:t>
                      </a:r>
                    </a:p>
                  </a:txBody>
                  <a:tcPr marL="7701" marR="7701" marT="77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Требования к сочинению (изложению)**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Результаты оценивания***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Результаты проверки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Незачет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01" marR="7701" marT="77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00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Autofit/>
          </a:bodyPr>
          <a:lstStyle/>
          <a:p>
            <a:r>
              <a:rPr lang="ru-RU" sz="2400" b="1" dirty="0"/>
              <a:t>Форма для выборочного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содержательного </a:t>
            </a:r>
            <a:r>
              <a:rPr lang="ru-RU" sz="2400" b="1" dirty="0"/>
              <a:t>анализа итогового </a:t>
            </a:r>
            <a:r>
              <a:rPr lang="ru-RU" sz="2400" b="1" dirty="0" smtClean="0"/>
              <a:t>сочинения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8916907"/>
              </p:ext>
            </p:extLst>
          </p:nvPr>
        </p:nvGraphicFramePr>
        <p:xfrm>
          <a:off x="827584" y="1340769"/>
          <a:ext cx="7344816" cy="399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606"/>
                <a:gridCol w="2460881"/>
                <a:gridCol w="1315888"/>
                <a:gridCol w="1230441"/>
              </a:tblGrid>
              <a:tr h="186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    Наименование ОМСУ/ОО: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9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3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Показатели выбора сочинения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ФИО полностью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Код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работы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</a:rPr>
                        <a:t>(10 цифр)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Код 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38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Сочинения, получившие "незачет" по Требованиям или Критериям*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с "незачетом" по Требованию 1**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с "незачетом" по Требованию 2**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Сочинение с "незачетом" по Критерию 1**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6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с "незачетом" по Критерию 2**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4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с "незачетом" по Критерию 3 (за всю работу стоит "зачет")**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4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с "незачетом" по Критерию 4 (за всю работу стоит "зачет")**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4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Сочинение с "незачетом" по Критерию 5 (за всю работу стоит "зачет")**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544522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ru-RU" sz="1200" dirty="0" smtClean="0"/>
              <a:t>* - </a:t>
            </a:r>
            <a:r>
              <a:rPr lang="ru-RU" sz="1200" dirty="0"/>
              <a:t>Обращаем Ваше внимание на то, что если выставляется "незачет" по Требованиям 1, 2 и/или Критериям 1, 2, то далее выставляются все "незачеты" (работа далее не проверяется</a:t>
            </a:r>
            <a:r>
              <a:rPr lang="ru-RU" sz="1200" dirty="0" smtClean="0"/>
              <a:t>)</a:t>
            </a:r>
          </a:p>
          <a:p>
            <a:r>
              <a:rPr lang="ru-RU" sz="1200" dirty="0"/>
              <a:t>** - При наличии таких работ</a:t>
            </a:r>
          </a:p>
        </p:txBody>
      </p:sp>
    </p:spTree>
    <p:extLst>
      <p:ext uri="{BB962C8B-B14F-4D97-AF65-F5344CB8AC3E}">
        <p14:creationId xmlns="" xmlns:p14="http://schemas.microsoft.com/office/powerpoint/2010/main" val="360754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Форма для выборочного </a:t>
            </a:r>
            <a:br>
              <a:rPr lang="ru-RU" sz="2400" b="1" dirty="0"/>
            </a:br>
            <a:r>
              <a:rPr lang="ru-RU" sz="2400" b="1" dirty="0"/>
              <a:t>содержательного анализа итогового </a:t>
            </a:r>
            <a:r>
              <a:rPr lang="ru-RU" sz="2400" b="1" dirty="0" smtClean="0"/>
              <a:t>сочинения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739373"/>
              </p:ext>
            </p:extLst>
          </p:nvPr>
        </p:nvGraphicFramePr>
        <p:xfrm>
          <a:off x="1043608" y="2204864"/>
          <a:ext cx="7128792" cy="238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798"/>
                <a:gridCol w="2257800"/>
                <a:gridCol w="1207295"/>
                <a:gridCol w="1128899"/>
              </a:tblGrid>
              <a:tr h="1440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Сочинения, получившие "зачет" по всем Требованиям и Критериям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Сочинение высокого уровня (условно соответствующее  оценке "5" по школьной системе оценивания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Сочинение </a:t>
                      </a:r>
                      <a:r>
                        <a:rPr lang="ru-RU" sz="1100" u="none" strike="noStrike" dirty="0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условно соответствующее  оценке "4" по школьной системе оценивания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Сочинение </a:t>
                      </a:r>
                      <a:r>
                        <a:rPr lang="ru-RU" sz="1100" u="none" strike="noStrike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условно соответствующее  оценке "3" по школьной системе оценивания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2417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Сопроводительный бланк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4025374"/>
            <a:ext cx="69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0  2  0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194651"/>
            <a:ext cx="78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0  4  2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69612" y="4363928"/>
            <a:ext cx="78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0  0  2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538" y="1700808"/>
            <a:ext cx="4764923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материалов в РЦОИ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иметь:</a:t>
            </a:r>
            <a:b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718" y="1285860"/>
            <a:ext cx="7754631" cy="5214974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defRPr/>
            </a:pP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</a:p>
          <a:p>
            <a:pPr marL="457200" indent="-457200" algn="just">
              <a:defRPr/>
            </a:pP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</a:t>
            </a: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оригиналами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бланков (по количеству </a:t>
            </a:r>
            <a:r>
              <a:rPr lang="ru-RU" sz="3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defRPr/>
            </a:pP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файл с документацией: акт 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приема-передачи; </a:t>
            </a:r>
            <a:r>
              <a:rPr lang="ru-RU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ИС-05, </a:t>
            </a:r>
            <a:r>
              <a:rPr lang="ru-RU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ИС-06; 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ИС-07</a:t>
            </a: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ИС-08, ИС-09 (при наличии)); форма для проведения выборочного содержательного анализа сочинения</a:t>
            </a:r>
          </a:p>
          <a:p>
            <a:pPr marL="457200" indent="-457200" algn="just">
              <a:defRPr/>
            </a:pP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</a:t>
            </a: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и дополнительные бланки записи</a:t>
            </a:r>
          </a:p>
          <a:p>
            <a:pPr marL="457200" indent="-457200" algn="just">
              <a:defRPr/>
            </a:pPr>
            <a:r>
              <a:rPr lang="ru-RU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кты, объяснительные записки на нештатные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39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Оригиналы бланков </a:t>
            </a:r>
            <a:b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</a:t>
            </a:r>
            <a:b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них результатами проверки и отчетные формы подлежат возврату в РЦОИ: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85926"/>
            <a:ext cx="7886700" cy="43910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графику</a:t>
            </a:r>
          </a:p>
          <a:p>
            <a:pPr marL="0" indent="0" algn="ctr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2022 г.:</a:t>
            </a:r>
          </a:p>
          <a:p>
            <a:pPr marL="0" indent="0" algn="just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9.00-12.30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муниципальные образования Пензенской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(кроме г. Пензы)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13.30-17.00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ОО г. Пензы №№ 1-35, центр образования №1, Губернский лицей</a:t>
            </a:r>
          </a:p>
          <a:p>
            <a:pPr marL="0" indent="0" algn="ctr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декабря 2022 г.:</a:t>
            </a:r>
          </a:p>
          <a:p>
            <a:pPr marL="0" indent="0" algn="just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9.00-12.30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муниципальные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Пензенской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(кроме г. Пензы)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13.30-17.00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г. Пензы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№№ 36-79, гимназия во имя св.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ннокентия Пензенского, «САН», ГБОУ ПО ВСОШ</a:t>
            </a:r>
            <a:endParaRPr lang="ru-RU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0108"/>
            <a:ext cx="7886700" cy="5368955"/>
          </a:xfrm>
        </p:spPr>
        <p:txBody>
          <a:bodyPr>
            <a:normAutofit lnSpcReduction="10000"/>
          </a:bodyPr>
          <a:lstStyle/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комплектность бланков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бланков – только по уважительной причине!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Ксерокопия бланков с демонстрационной версии запрещена!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записи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на основном бланке записи (</a:t>
            </a:r>
            <a:r>
              <a:rPr lang="ru-RU" sz="2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оборотные стороны) не осталось места,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 кода бланка (с основного бланка записи в дополнительный) производится членом комиссии по проведению.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обязательно переписывают название темы (текста изложения) в бланк записи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 «Лист №…» бланка записи и «Количество  бланков записи» в бланке регистрации, заполняет один из членов комиссии, а не обучающийся.</a:t>
            </a:r>
          </a:p>
          <a:p>
            <a:pPr marL="514350" indent="-514350" algn="just">
              <a:defRPr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444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1790"/>
          </a:xfrm>
        </p:spPr>
        <p:txBody>
          <a:bodyPr>
            <a:noAutofit/>
          </a:bodyPr>
          <a:lstStyle/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«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после последней записи учащегося.</a:t>
            </a:r>
          </a:p>
          <a:p>
            <a:pPr marL="514350" indent="-514350" algn="just"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проверяются </a:t>
            </a:r>
            <a:r>
              <a:rPr lang="ru-RU" sz="2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бланков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(карандашом).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ru-RU" sz="2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</a:t>
            </a:r>
            <a:r>
              <a:rPr lang="ru-RU" sz="2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 и критерию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</a:t>
            </a:r>
            <a:r>
              <a:rPr lang="ru-RU" sz="2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метка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«зачет» или «незачет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(исключение: сдача в устной форме (К5)) чернилами черного цвета.</a:t>
            </a:r>
          </a:p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отметки «зачет» или «незачет» строго по критериям.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подпись лица, ответственного за перенос информации из протокола проверки в бланки регистрации участников.</a:t>
            </a:r>
          </a:p>
          <a:p>
            <a:pPr marL="514350" indent="-514350" algn="just">
              <a:defRPr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порядок сборки бланков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14350" indent="-514350" algn="just">
              <a:defRPr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отнестись к заполнению формы для выборочного содержательного анализа итогового сочинения.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029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Комплекты тем итогового сочинения за 15 минут до проведения итогового сочинения по местному времени размещаются на </a:t>
            </a:r>
            <a:r>
              <a:rPr lang="ru-RU" u="sng" dirty="0" smtClean="0"/>
              <a:t>topic.rustest.ru</a:t>
            </a:r>
            <a:r>
              <a:rPr lang="ru-RU" dirty="0" smtClean="0"/>
              <a:t>, </a:t>
            </a:r>
            <a:r>
              <a:rPr lang="ru-RU" dirty="0"/>
              <a:t>ссылка на данный ресурс также размещается на официальном сайте ФГБУ </a:t>
            </a:r>
            <a:r>
              <a:rPr lang="ru-RU" u="sng" dirty="0"/>
              <a:t>«ФЦТ» (rustest.ru).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56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718" y="1421546"/>
            <a:ext cx="7754631" cy="4755417"/>
          </a:xfrm>
        </p:spPr>
        <p:txBody>
          <a:bodyPr>
            <a:normAutofit/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  <a:p>
            <a:pPr marL="0" indent="0" algn="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ru-RU" dirty="0">
                <a:hlinkClick r:id="rId2"/>
              </a:rPr>
              <a:t>8 (8412) </a:t>
            </a:r>
            <a:r>
              <a:rPr lang="ru-RU" dirty="0" smtClean="0">
                <a:hlinkClick r:id="rId2"/>
              </a:rPr>
              <a:t>34-86-07</a:t>
            </a:r>
            <a:endParaRPr lang="ru-RU" dirty="0" smtClean="0"/>
          </a:p>
          <a:p>
            <a:pPr marL="0" indent="0" algn="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hlinkClick r:id="rId3"/>
              </a:rPr>
              <a:t>coko@sura.ru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3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Методическая помощь в подготовке и проведении итогового сочинения (изложения)</a:t>
            </a:r>
            <a:r>
              <a:rPr lang="ru-RU" sz="3200" b="1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3200" b="1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Анализ результатов итогового сочинения в выпускных классах в 2021/2022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году (И.И. Московкина)</a:t>
            </a:r>
          </a:p>
          <a:p>
            <a:pPr algn="just"/>
            <a:r>
              <a:rPr lang="ru-RU" sz="2400" dirty="0" smtClean="0"/>
              <a:t>Особенности подготовки к итоговому сочинению (А.К. Григорьева)</a:t>
            </a:r>
          </a:p>
          <a:p>
            <a:pPr algn="just"/>
            <a:r>
              <a:rPr lang="ru-RU" sz="2400" dirty="0" smtClean="0"/>
              <a:t>Вопросы проверки и оценивания итогового сочинения (А.А. Тимакова)</a:t>
            </a:r>
          </a:p>
          <a:p>
            <a:pPr algn="just"/>
            <a:r>
              <a:rPr lang="ru-RU" sz="2400" dirty="0" smtClean="0"/>
              <a:t>Результаты анализа итогового сочинения (изложения) и методика подготовки к нему (официальный сайт ФГБНУ «ФИПИ», раздел «Итоговое сочинение (изложение)»)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3181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Сроки и продолжительность написания итогового сочинения (изложения)</a:t>
            </a:r>
            <a:r>
              <a:rPr lang="ru-RU" sz="3200" b="1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3200" b="1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Сроки:</a:t>
            </a:r>
            <a:endParaRPr lang="ru-RU" altLang="ru-RU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07.12.2022</a:t>
            </a:r>
            <a:endParaRPr lang="ru-RU" altLang="ru-RU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01.02.2023</a:t>
            </a:r>
            <a:endParaRPr lang="ru-RU" altLang="ru-RU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03.05.2023</a:t>
            </a:r>
            <a:endParaRPr lang="ru-RU" altLang="ru-RU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Продолжительность написания – 3 часа 55 мин. </a:t>
            </a: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Для участников с ОВЗ, детей-инвалидов и инвалидов продолжительность увеличивается на 1,5 часа.</a:t>
            </a:r>
          </a:p>
          <a:p>
            <a:pPr lvl="2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В продолжительность написания не включается время, выделенное на подготовительные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181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Повторный допуск к написанию </a:t>
            </a:r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итогового </a:t>
            </a:r>
            <a:r>
              <a:rPr lang="ru-RU" sz="32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сочинения (изложения</a:t>
            </a:r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b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возможен для:</a:t>
            </a:r>
            <a:br>
              <a:rPr lang="ru-RU" sz="32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1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обучающихся, получивших «незачет»;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обучающихся, удаленных с итогового сочинения (изложения</a:t>
            </a: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);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лиц, не завершивших написание по уважительным причинам;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лиц</a:t>
            </a:r>
            <a:r>
              <a:rPr lang="ru-RU" altLang="ru-RU" dirty="0">
                <a:latin typeface="Arial" panose="020B0604020202020204" pitchFamily="34" charset="0"/>
                <a:cs typeface="Times New Roman" panose="02020603050405020304" pitchFamily="18" charset="0"/>
              </a:rPr>
              <a:t>, не явившихся по уважительным </a:t>
            </a:r>
            <a:r>
              <a:rPr lang="ru-RU" alt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причинам.</a:t>
            </a:r>
            <a:endParaRPr lang="ru-RU" altLang="ru-RU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106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0235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Ознакомление с результатами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3643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ОО или местах регистрации после получения результатов, утвержденных решением ГЭК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допуск к ГИА – бессрочно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представления при приеме на обучение по программам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действительно в течение 4 лет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181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на уровне образовательных организаций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подготовка специалистов, входящих в состав комиссии по проведению и комиссии по проверке;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специалистов о порядке проведения и проверки;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 их родителей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местах и сроках проведения, о порядке проведения, об основаниях для удаления,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перепроверки отдельных сочинений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времени и месте ознакомления с результатами, о результатах.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1166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2270</Words>
  <Application>Microsoft Office PowerPoint</Application>
  <PresentationFormat>Экран (4:3)</PresentationFormat>
  <Paragraphs>945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Подготовка и проведение итогового сочинения (изложения) в 2022-2023 учебном году</vt:lpstr>
      <vt:lpstr>Особенности итогового сочинения</vt:lpstr>
      <vt:lpstr>Особенности итогового изложения</vt:lpstr>
      <vt:lpstr>Слайд 4</vt:lpstr>
      <vt:lpstr>Методическая помощь в подготовке и проведении итогового сочинения (изложения) </vt:lpstr>
      <vt:lpstr>Сроки и продолжительность написания итогового сочинения (изложения) </vt:lpstr>
      <vt:lpstr>Повторный допуск к написанию  итогового сочинения (изложения)  возможен для: </vt:lpstr>
      <vt:lpstr>Ознакомление с результатами</vt:lpstr>
      <vt:lpstr>Организация проведения итогового  сочинения (изложения) на уровне образовательных организаций</vt:lpstr>
      <vt:lpstr>Лица, привлекаемые к участию:</vt:lpstr>
      <vt:lpstr>На рабочем столе участников  могут находиться:</vt:lpstr>
      <vt:lpstr>Проведение итогового сочинения (изложения) </vt:lpstr>
      <vt:lpstr>Проведение итогового сочинения (изложения) </vt:lpstr>
      <vt:lpstr>Слайд 14</vt:lpstr>
      <vt:lpstr>Слайд 15</vt:lpstr>
      <vt:lpstr>Слайд 16</vt:lpstr>
      <vt:lpstr>Запрещено иметь при себе  (участникам и членам комиссии): </vt:lpstr>
      <vt:lpstr>Завершение проведения  итогового сочинения (изложения) </vt:lpstr>
      <vt:lpstr>Слайд 19</vt:lpstr>
      <vt:lpstr>Требования при оценивании  итогового сочинения (изложения) </vt:lpstr>
      <vt:lpstr>Критерии оценивания  итогового сочинения (изложения) Для получения «зачета» необходимо иметь положительный результат по трем критериям: по критериям №1 и №2 – в обязательном порядке, а также «зачет» по одному из оставшихся критериев.  </vt:lpstr>
      <vt:lpstr> Заполнение поля  «Требования к сочинению (изложению)»</vt:lpstr>
      <vt:lpstr> Заполнение поля  «Требования к сочинению (изложению)»</vt:lpstr>
      <vt:lpstr> Заполнение поля  «Результаты оценивания сочинения (изложения)»</vt:lpstr>
      <vt:lpstr>Заполнение поля «Результаты оценивания сочинения (изложения)»</vt:lpstr>
      <vt:lpstr> Заполнение поля  «Результаты оценивания сочинения (изложения)»</vt:lpstr>
      <vt:lpstr>Если участник удален</vt:lpstr>
      <vt:lpstr>Если участник не завершил написание сочинения (изложения)</vt:lpstr>
      <vt:lpstr>Отчетные формы: Акт 14-01</vt:lpstr>
      <vt:lpstr>Отчетные формы: Акт 14-01</vt:lpstr>
      <vt:lpstr>Отчетные формы: ИС-05</vt:lpstr>
      <vt:lpstr>Отчетная форма: ИС-06</vt:lpstr>
      <vt:lpstr>Форма для выборочного  содержательного анализа итогового сочинения</vt:lpstr>
      <vt:lpstr>Форма для выборочного  содержательного анализа итогового сочинения</vt:lpstr>
      <vt:lpstr>Сопроводительный бланк</vt:lpstr>
      <vt:lpstr>При сдаче материалов в РЦОИ при себе иметь: </vt:lpstr>
      <vt:lpstr>Оригиналы бланков  итогового сочинения (изложения)  с внесенными в них результатами проверки и отчетные формы подлежат возврату в РЦОИ:</vt:lpstr>
      <vt:lpstr>!!!</vt:lpstr>
      <vt:lpstr>!!!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Шишканова</cp:lastModifiedBy>
  <cp:revision>161</cp:revision>
  <cp:lastPrinted>2021-11-19T08:35:19Z</cp:lastPrinted>
  <dcterms:created xsi:type="dcterms:W3CDTF">2020-11-24T10:40:31Z</dcterms:created>
  <dcterms:modified xsi:type="dcterms:W3CDTF">2022-11-29T15:03:43Z</dcterms:modified>
</cp:coreProperties>
</file>